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7"/>
  </p:notesMasterIdLst>
  <p:sldIdLst>
    <p:sldId id="261" r:id="rId5"/>
    <p:sldId id="262" r:id="rId6"/>
    <p:sldId id="263" r:id="rId7"/>
    <p:sldId id="264" r:id="rId8"/>
    <p:sldId id="265" r:id="rId9"/>
    <p:sldId id="266" r:id="rId10"/>
    <p:sldId id="267" r:id="rId11"/>
    <p:sldId id="268" r:id="rId12"/>
    <p:sldId id="271" r:id="rId13"/>
    <p:sldId id="272"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8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8/5/2023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8/5/2023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8/5/2023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8/5/2023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8/5/2023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8/5/2023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8/5/2023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8/5/2023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D8D02C8-8352-4A2E-A3CD-139A8583C932}" type="datetime1">
              <a:rPr lang="en-US" smtClean="0"/>
              <a:t>8/5/2023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F680581-4B77-41E9-BE55-C3C9C3900A2A}" type="datetime1">
              <a:rPr lang="en-US" smtClean="0"/>
              <a:t>8/5/2023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42C1CB5-A088-4DB4-8A5C-B084F9B2B528}" type="datetime1">
              <a:rPr lang="en-US" smtClean="0"/>
              <a:t>8/5/2023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8/5/2023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0256410-64C5-4311-8359-FDA6B61ABBAE}" type="datetime1">
              <a:rPr lang="en-US" smtClean="0"/>
              <a:t>8/5/2023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018B01E-6E1B-4AFC-A690-27C447C9486E}" type="datetime1">
              <a:rPr lang="en-US" smtClean="0"/>
              <a:t>8/5/2023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852F3D2-503A-4E49-99AD-125A054E178F}" type="datetime1">
              <a:rPr lang="en-US" smtClean="0"/>
              <a:t>8/5/2023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8/5/2023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8/5/2023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8/5/2023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8/5/2023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xmlns=""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smtClean="0"/>
              <a:t>Bank fraud</a:t>
            </a:r>
            <a:endParaRPr lang="en-US" dirty="0"/>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smtClean="0"/>
              <a:t>Detection model</a:t>
            </a:r>
            <a:endParaRPr lang="en-US"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Result</a:t>
            </a:r>
            <a:endParaRPr lang="en-IN" dirty="0">
              <a:solidFill>
                <a:schemeClr val="bg1"/>
              </a:solidFill>
            </a:endParaRPr>
          </a:p>
        </p:txBody>
      </p:sp>
      <p:sp>
        <p:nvSpPr>
          <p:cNvPr id="3" name="Content Placeholder 2"/>
          <p:cNvSpPr>
            <a:spLocks noGrp="1"/>
          </p:cNvSpPr>
          <p:nvPr>
            <p:ph idx="1"/>
          </p:nvPr>
        </p:nvSpPr>
        <p:spPr/>
        <p:txBody>
          <a:bodyPr>
            <a:normAutofit fontScale="70000" lnSpcReduction="20000"/>
          </a:bodyPr>
          <a:lstStyle/>
          <a:p>
            <a:r>
              <a:rPr lang="en-US" dirty="0">
                <a:solidFill>
                  <a:schemeClr val="bg1"/>
                </a:solidFill>
              </a:rPr>
              <a:t>Classification Report for K-Nearest Neighbors:             </a:t>
            </a:r>
            <a:endParaRPr lang="en-US" dirty="0" smtClean="0">
              <a:solidFill>
                <a:schemeClr val="bg1"/>
              </a:solidFill>
            </a:endParaRPr>
          </a:p>
          <a:p>
            <a:pPr marL="0" indent="0">
              <a:buNone/>
            </a:pPr>
            <a:r>
              <a:rPr lang="en-US" dirty="0" smtClean="0">
                <a:solidFill>
                  <a:schemeClr val="bg1"/>
                </a:solidFill>
              </a:rPr>
              <a:t> </a:t>
            </a:r>
            <a:r>
              <a:rPr lang="en-US" dirty="0">
                <a:solidFill>
                  <a:schemeClr val="bg1"/>
                </a:solidFill>
              </a:rPr>
              <a:t>precision    recall  f1-score   support          </a:t>
            </a:r>
            <a:endParaRPr lang="en-US" dirty="0" smtClean="0">
              <a:solidFill>
                <a:schemeClr val="bg1"/>
              </a:solidFill>
            </a:endParaRPr>
          </a:p>
          <a:p>
            <a:pPr marL="0" indent="0">
              <a:buNone/>
            </a:pPr>
            <a:r>
              <a:rPr lang="en-US" dirty="0" smtClean="0">
                <a:solidFill>
                  <a:schemeClr val="bg1"/>
                </a:solidFill>
              </a:rPr>
              <a:t> </a:t>
            </a:r>
            <a:r>
              <a:rPr lang="en-US" dirty="0">
                <a:solidFill>
                  <a:schemeClr val="bg1"/>
                </a:solidFill>
              </a:rPr>
              <a:t>0       0.60      0.33      0.42      7121          </a:t>
            </a:r>
            <a:endParaRPr lang="en-US" dirty="0" smtClean="0">
              <a:solidFill>
                <a:schemeClr val="bg1"/>
              </a:solidFill>
            </a:endParaRPr>
          </a:p>
          <a:p>
            <a:pPr marL="0" indent="0">
              <a:buNone/>
            </a:pPr>
            <a:r>
              <a:rPr lang="en-US" dirty="0" smtClean="0">
                <a:solidFill>
                  <a:schemeClr val="bg1"/>
                </a:solidFill>
              </a:rPr>
              <a:t> </a:t>
            </a:r>
            <a:r>
              <a:rPr lang="en-US" dirty="0">
                <a:solidFill>
                  <a:schemeClr val="bg1"/>
                </a:solidFill>
              </a:rPr>
              <a:t>1       0.91      0.97      0.94     49880   </a:t>
            </a:r>
            <a:endParaRPr lang="en-US" dirty="0" smtClean="0">
              <a:solidFill>
                <a:schemeClr val="bg1"/>
              </a:solidFill>
            </a:endParaRPr>
          </a:p>
          <a:p>
            <a:pPr marL="0" indent="0">
              <a:buNone/>
            </a:pPr>
            <a:r>
              <a:rPr lang="en-US" dirty="0" smtClean="0">
                <a:solidFill>
                  <a:schemeClr val="bg1"/>
                </a:solidFill>
              </a:rPr>
              <a:t> </a:t>
            </a:r>
            <a:r>
              <a:rPr lang="en-US" dirty="0">
                <a:solidFill>
                  <a:schemeClr val="bg1"/>
                </a:solidFill>
              </a:rPr>
              <a:t>accuracy                           0.89     57001   </a:t>
            </a:r>
            <a:endParaRPr lang="en-US" dirty="0" smtClean="0">
              <a:solidFill>
                <a:schemeClr val="bg1"/>
              </a:solidFill>
            </a:endParaRPr>
          </a:p>
          <a:p>
            <a:pPr marL="0" indent="0">
              <a:buNone/>
            </a:pPr>
            <a:r>
              <a:rPr lang="en-US" dirty="0" smtClean="0">
                <a:solidFill>
                  <a:schemeClr val="bg1"/>
                </a:solidFill>
              </a:rPr>
              <a:t>macro </a:t>
            </a:r>
            <a:r>
              <a:rPr lang="en-US" dirty="0" err="1">
                <a:solidFill>
                  <a:schemeClr val="bg1"/>
                </a:solidFill>
              </a:rPr>
              <a:t>avg</a:t>
            </a:r>
            <a:r>
              <a:rPr lang="en-US" dirty="0">
                <a:solidFill>
                  <a:schemeClr val="bg1"/>
                </a:solidFill>
              </a:rPr>
              <a:t>       0.76      0.65      0.68     </a:t>
            </a:r>
            <a:r>
              <a:rPr lang="en-US" dirty="0" smtClean="0">
                <a:solidFill>
                  <a:schemeClr val="bg1"/>
                </a:solidFill>
              </a:rPr>
              <a:t>57001</a:t>
            </a:r>
          </a:p>
          <a:p>
            <a:pPr marL="0" indent="0">
              <a:buNone/>
            </a:pPr>
            <a:r>
              <a:rPr lang="en-US" dirty="0" smtClean="0">
                <a:solidFill>
                  <a:schemeClr val="bg1"/>
                </a:solidFill>
              </a:rPr>
              <a:t>weighted </a:t>
            </a:r>
            <a:r>
              <a:rPr lang="en-US" dirty="0" err="1">
                <a:solidFill>
                  <a:schemeClr val="bg1"/>
                </a:solidFill>
              </a:rPr>
              <a:t>avg</a:t>
            </a:r>
            <a:r>
              <a:rPr lang="en-US" dirty="0">
                <a:solidFill>
                  <a:schemeClr val="bg1"/>
                </a:solidFill>
              </a:rPr>
              <a:t>       0.87      0.89      0.87     </a:t>
            </a:r>
            <a:r>
              <a:rPr lang="en-US" dirty="0" smtClean="0">
                <a:solidFill>
                  <a:schemeClr val="bg1"/>
                </a:solidFill>
              </a:rPr>
              <a:t>57001</a:t>
            </a:r>
            <a:endParaRPr lang="fr-FR" dirty="0">
              <a:solidFill>
                <a:schemeClr val="bg1"/>
              </a:solidFill>
            </a:endParaRPr>
          </a:p>
          <a:p>
            <a:r>
              <a:rPr lang="en-US" dirty="0">
                <a:solidFill>
                  <a:schemeClr val="bg1"/>
                </a:solidFill>
              </a:rPr>
              <a:t>Confusion Matrix of K-Nearest Neighbors</a:t>
            </a:r>
            <a:r>
              <a:rPr lang="en-US" dirty="0" smtClean="0">
                <a:solidFill>
                  <a:schemeClr val="bg1"/>
                </a:solidFill>
              </a:rPr>
              <a:t>:</a:t>
            </a:r>
          </a:p>
          <a:p>
            <a:pPr marL="0" indent="0">
              <a:buNone/>
            </a:pPr>
            <a:r>
              <a:rPr lang="en-US" dirty="0" smtClean="0">
                <a:solidFill>
                  <a:schemeClr val="bg1"/>
                </a:solidFill>
              </a:rPr>
              <a:t>[[ </a:t>
            </a:r>
            <a:r>
              <a:rPr lang="en-US" dirty="0">
                <a:solidFill>
                  <a:schemeClr val="bg1"/>
                </a:solidFill>
              </a:rPr>
              <a:t>2332  4789] [ 1534 48346]]</a:t>
            </a:r>
            <a:endParaRPr lang="fr-FR" dirty="0" smtClean="0">
              <a:solidFill>
                <a:schemeClr val="bg1"/>
              </a:solidFill>
            </a:endParaRPr>
          </a:p>
        </p:txBody>
      </p:sp>
    </p:spTree>
    <p:extLst>
      <p:ext uri="{BB962C8B-B14F-4D97-AF65-F5344CB8AC3E}">
        <p14:creationId xmlns:p14="http://schemas.microsoft.com/office/powerpoint/2010/main" val="2954869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Reference link</a:t>
            </a:r>
            <a:endParaRPr lang="en-IN" dirty="0">
              <a:solidFill>
                <a:schemeClr val="bg1"/>
              </a:solidFill>
            </a:endParaRPr>
          </a:p>
        </p:txBody>
      </p:sp>
      <p:sp>
        <p:nvSpPr>
          <p:cNvPr id="3" name="Content Placeholder 2"/>
          <p:cNvSpPr>
            <a:spLocks noGrp="1"/>
          </p:cNvSpPr>
          <p:nvPr>
            <p:ph idx="1"/>
          </p:nvPr>
        </p:nvSpPr>
        <p:spPr/>
        <p:txBody>
          <a:bodyPr/>
          <a:lstStyle/>
          <a:p>
            <a:r>
              <a:rPr lang="en-US" dirty="0" err="1">
                <a:solidFill>
                  <a:schemeClr val="bg1"/>
                </a:solidFill>
              </a:rPr>
              <a:t>StackOverflow</a:t>
            </a:r>
            <a:r>
              <a:rPr lang="en-US" dirty="0">
                <a:solidFill>
                  <a:schemeClr val="bg1"/>
                </a:solidFill>
              </a:rPr>
              <a:t>-https://stackoverflow.com</a:t>
            </a:r>
            <a:r>
              <a:rPr lang="en-US" dirty="0" smtClean="0">
                <a:solidFill>
                  <a:schemeClr val="bg1"/>
                </a:solidFill>
              </a:rPr>
              <a:t>/</a:t>
            </a:r>
          </a:p>
          <a:p>
            <a:r>
              <a:rPr lang="en-US" dirty="0" err="1">
                <a:solidFill>
                  <a:schemeClr val="bg1"/>
                </a:solidFill>
              </a:rPr>
              <a:t>ChatGPT</a:t>
            </a:r>
            <a:r>
              <a:rPr lang="en-US" dirty="0">
                <a:solidFill>
                  <a:schemeClr val="bg1"/>
                </a:solidFill>
              </a:rPr>
              <a:t>-https://chat.openai.com</a:t>
            </a:r>
            <a:r>
              <a:rPr lang="en-US" dirty="0" smtClean="0">
                <a:solidFill>
                  <a:schemeClr val="bg1"/>
                </a:solidFill>
              </a:rPr>
              <a:t>/</a:t>
            </a:r>
          </a:p>
          <a:p>
            <a:r>
              <a:rPr lang="en-US" dirty="0">
                <a:solidFill>
                  <a:schemeClr val="bg1"/>
                </a:solidFill>
              </a:rPr>
              <a:t>YouTube-https://www.youtube.com</a:t>
            </a:r>
            <a:r>
              <a:rPr lang="en-US" dirty="0" smtClean="0">
                <a:solidFill>
                  <a:schemeClr val="bg1"/>
                </a:solidFill>
              </a:rPr>
              <a:t>/</a:t>
            </a:r>
          </a:p>
          <a:p>
            <a:pPr marL="0" indent="0">
              <a:buNone/>
            </a:pPr>
            <a:endParaRPr lang="en-IN" dirty="0">
              <a:solidFill>
                <a:schemeClr val="bg1"/>
              </a:solidFill>
            </a:endParaRPr>
          </a:p>
        </p:txBody>
      </p:sp>
    </p:spTree>
    <p:extLst>
      <p:ext uri="{BB962C8B-B14F-4D97-AF65-F5344CB8AC3E}">
        <p14:creationId xmlns:p14="http://schemas.microsoft.com/office/powerpoint/2010/main" val="56595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61486" y="2632045"/>
            <a:ext cx="9905998" cy="1478570"/>
          </a:xfrm>
        </p:spPr>
        <p:txBody>
          <a:bodyPr>
            <a:normAutofit/>
          </a:bodyPr>
          <a:lstStyle/>
          <a:p>
            <a:pPr algn="ctr"/>
            <a:r>
              <a:rPr lang="en-US" sz="8800" dirty="0" smtClean="0">
                <a:solidFill>
                  <a:schemeClr val="bg1"/>
                </a:solidFill>
              </a:rPr>
              <a:t>Thank you</a:t>
            </a:r>
            <a:endParaRPr lang="en-IN" sz="8800" dirty="0">
              <a:solidFill>
                <a:schemeClr val="bg1"/>
              </a:solidFill>
            </a:endParaRPr>
          </a:p>
        </p:txBody>
      </p:sp>
    </p:spTree>
    <p:extLst>
      <p:ext uri="{BB962C8B-B14F-4D97-AF65-F5344CB8AC3E}">
        <p14:creationId xmlns:p14="http://schemas.microsoft.com/office/powerpoint/2010/main" val="2314343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xmlns=""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xmlns=""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xmlns=""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3200" dirty="0" smtClean="0">
                <a:solidFill>
                  <a:schemeClr val="bg1"/>
                </a:solidFill>
              </a:rPr>
              <a:t>By the team:</a:t>
            </a:r>
            <a:endParaRPr lang="en-US" sz="3200" dirty="0">
              <a:solidFill>
                <a:schemeClr val="bg1"/>
              </a:solidFill>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681531" y="1801813"/>
            <a:ext cx="3365880" cy="3989388"/>
          </a:xfrm>
        </p:spPr>
        <p:txBody>
          <a:bodyPr>
            <a:normAutofit/>
          </a:bodyPr>
          <a:lstStyle/>
          <a:p>
            <a:pPr>
              <a:lnSpc>
                <a:spcPct val="110000"/>
              </a:lnSpc>
            </a:pPr>
            <a:r>
              <a:rPr lang="en-US" sz="2800" dirty="0" err="1" smtClean="0">
                <a:solidFill>
                  <a:schemeClr val="bg1"/>
                </a:solidFill>
              </a:rPr>
              <a:t>Mandar</a:t>
            </a:r>
            <a:r>
              <a:rPr lang="en-US" sz="2800" dirty="0" smtClean="0">
                <a:solidFill>
                  <a:schemeClr val="bg1"/>
                </a:solidFill>
              </a:rPr>
              <a:t> </a:t>
            </a:r>
            <a:r>
              <a:rPr lang="en-US" sz="2800" dirty="0" err="1" smtClean="0">
                <a:solidFill>
                  <a:schemeClr val="bg1"/>
                </a:solidFill>
              </a:rPr>
              <a:t>Kelkar</a:t>
            </a:r>
            <a:r>
              <a:rPr lang="en-US" sz="2800" dirty="0" smtClean="0">
                <a:solidFill>
                  <a:schemeClr val="bg1"/>
                </a:solidFill>
              </a:rPr>
              <a:t> </a:t>
            </a:r>
          </a:p>
          <a:p>
            <a:pPr>
              <a:lnSpc>
                <a:spcPct val="110000"/>
              </a:lnSpc>
            </a:pPr>
            <a:r>
              <a:rPr lang="en-US" sz="2800" dirty="0" err="1" smtClean="0">
                <a:solidFill>
                  <a:schemeClr val="bg1"/>
                </a:solidFill>
              </a:rPr>
              <a:t>Gagan</a:t>
            </a:r>
            <a:r>
              <a:rPr lang="en-US" sz="2800" dirty="0" smtClean="0">
                <a:solidFill>
                  <a:schemeClr val="bg1"/>
                </a:solidFill>
              </a:rPr>
              <a:t> Rao</a:t>
            </a:r>
            <a:endParaRPr lang="en-US" sz="2800" dirty="0">
              <a:solidFill>
                <a:schemeClr val="bg1"/>
              </a:solidFill>
            </a:endParaRPr>
          </a:p>
          <a:p>
            <a:pPr>
              <a:lnSpc>
                <a:spcPct val="110000"/>
              </a:lnSpc>
            </a:pPr>
            <a:r>
              <a:rPr lang="en-US" dirty="0" smtClean="0">
                <a:solidFill>
                  <a:schemeClr val="bg1"/>
                </a:solidFill>
              </a:rPr>
              <a:t>Krishna</a:t>
            </a:r>
            <a:r>
              <a:rPr lang="en-US" sz="2800" dirty="0" smtClean="0">
                <a:solidFill>
                  <a:schemeClr val="bg1"/>
                </a:solidFill>
              </a:rPr>
              <a:t> </a:t>
            </a:r>
          </a:p>
          <a:p>
            <a:pPr>
              <a:lnSpc>
                <a:spcPct val="110000"/>
              </a:lnSpc>
            </a:pPr>
            <a:r>
              <a:rPr lang="en-US" sz="2800" dirty="0" smtClean="0">
                <a:solidFill>
                  <a:schemeClr val="bg1"/>
                </a:solidFill>
              </a:rPr>
              <a:t>Sara</a:t>
            </a:r>
          </a:p>
          <a:p>
            <a:pPr>
              <a:lnSpc>
                <a:spcPct val="110000"/>
              </a:lnSpc>
            </a:pPr>
            <a:r>
              <a:rPr lang="en-US" sz="2800" dirty="0" smtClean="0">
                <a:solidFill>
                  <a:schemeClr val="bg1"/>
                </a:solidFill>
              </a:rPr>
              <a:t>Aashika Shravani</a:t>
            </a:r>
          </a:p>
          <a:p>
            <a:pPr>
              <a:lnSpc>
                <a:spcPct val="110000"/>
              </a:lnSpc>
            </a:pPr>
            <a:r>
              <a:rPr lang="en-US" sz="2800" dirty="0" err="1" smtClean="0">
                <a:solidFill>
                  <a:schemeClr val="bg1"/>
                </a:solidFill>
              </a:rPr>
              <a:t>Umesh</a:t>
            </a:r>
            <a:r>
              <a:rPr lang="en-US" sz="2800" dirty="0" smtClean="0">
                <a:solidFill>
                  <a:schemeClr val="bg1"/>
                </a:solidFill>
              </a:rPr>
              <a:t> </a:t>
            </a:r>
            <a:r>
              <a:rPr lang="en-US" sz="2800" dirty="0" err="1" smtClean="0">
                <a:solidFill>
                  <a:schemeClr val="bg1"/>
                </a:solidFill>
              </a:rPr>
              <a:t>Anand</a:t>
            </a:r>
            <a:endParaRPr lang="en-US" sz="2800" dirty="0">
              <a:solidFill>
                <a:schemeClr val="bg1"/>
              </a:solidFill>
            </a:endParaRP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9886" y="276339"/>
            <a:ext cx="9905998" cy="1478570"/>
          </a:xfrm>
        </p:spPr>
        <p:txBody>
          <a:bodyPr/>
          <a:lstStyle/>
          <a:p>
            <a:r>
              <a:rPr lang="en-US" dirty="0" smtClean="0">
                <a:solidFill>
                  <a:schemeClr val="bg1"/>
                </a:solidFill>
              </a:rPr>
              <a:t>Methodology</a:t>
            </a:r>
            <a:r>
              <a:rPr lang="en-US" dirty="0" smtClean="0"/>
              <a:t> </a:t>
            </a:r>
            <a:r>
              <a:rPr lang="en-US" dirty="0" smtClean="0">
                <a:solidFill>
                  <a:schemeClr val="bg1"/>
                </a:solidFill>
              </a:rPr>
              <a:t>of the project</a:t>
            </a:r>
            <a:endParaRPr lang="en-IN" dirty="0">
              <a:solidFill>
                <a:schemeClr val="bg1"/>
              </a:solidFill>
            </a:endParaRPr>
          </a:p>
        </p:txBody>
      </p:sp>
      <p:sp>
        <p:nvSpPr>
          <p:cNvPr id="3" name="Content Placeholder 2"/>
          <p:cNvSpPr>
            <a:spLocks noGrp="1"/>
          </p:cNvSpPr>
          <p:nvPr>
            <p:ph idx="1"/>
          </p:nvPr>
        </p:nvSpPr>
        <p:spPr>
          <a:xfrm>
            <a:off x="668049" y="1625599"/>
            <a:ext cx="10889672" cy="1551710"/>
          </a:xfrm>
        </p:spPr>
        <p:txBody>
          <a:bodyPr numCol="2">
            <a:noAutofit/>
          </a:bodyPr>
          <a:lstStyle/>
          <a:p>
            <a:pPr algn="ctr"/>
            <a:r>
              <a:rPr lang="en-US" dirty="0">
                <a:solidFill>
                  <a:schemeClr val="bg1"/>
                </a:solidFill>
              </a:rPr>
              <a:t> Data Exploration and Visualization: Perform exploratory data analysis to gain insights into the </a:t>
            </a:r>
            <a:r>
              <a:rPr lang="en-US" dirty="0" smtClean="0">
                <a:solidFill>
                  <a:schemeClr val="bg1"/>
                </a:solidFill>
              </a:rPr>
              <a:t>dataset</a:t>
            </a:r>
          </a:p>
          <a:p>
            <a:pPr algn="ctr"/>
            <a:r>
              <a:rPr lang="en-US" dirty="0" smtClean="0">
                <a:solidFill>
                  <a:schemeClr val="bg1"/>
                </a:solidFill>
              </a:rPr>
              <a:t> </a:t>
            </a:r>
            <a:r>
              <a:rPr lang="en-US" dirty="0">
                <a:solidFill>
                  <a:schemeClr val="bg1"/>
                </a:solidFill>
              </a:rPr>
              <a:t>Data Preprocessing: Preprocess the data by handling missing values, converting categorical features into numerical representations, and performing feature scaling if necessary.</a:t>
            </a:r>
          </a:p>
          <a:p>
            <a:pPr algn="ctr"/>
            <a:r>
              <a:rPr lang="en-US" dirty="0" smtClean="0">
                <a:solidFill>
                  <a:schemeClr val="bg1"/>
                </a:solidFill>
              </a:rPr>
              <a:t>Model </a:t>
            </a:r>
            <a:r>
              <a:rPr lang="en-US" dirty="0">
                <a:solidFill>
                  <a:schemeClr val="bg1"/>
                </a:solidFill>
              </a:rPr>
              <a:t>Training: Train different classifiers such as K-Nearest Neighbors (KNN), Random Forest, and </a:t>
            </a:r>
            <a:r>
              <a:rPr lang="en-US" dirty="0" err="1">
                <a:solidFill>
                  <a:schemeClr val="bg1"/>
                </a:solidFill>
              </a:rPr>
              <a:t>XGBoost</a:t>
            </a:r>
            <a:r>
              <a:rPr lang="en-US" dirty="0">
                <a:solidFill>
                  <a:schemeClr val="bg1"/>
                </a:solidFill>
              </a:rPr>
              <a:t> on the preprocessed data.</a:t>
            </a:r>
          </a:p>
          <a:p>
            <a:pPr algn="ctr"/>
            <a:r>
              <a:rPr lang="en-US" dirty="0" smtClean="0">
                <a:solidFill>
                  <a:schemeClr val="bg1"/>
                </a:solidFill>
              </a:rPr>
              <a:t> </a:t>
            </a:r>
            <a:r>
              <a:rPr lang="en-US" dirty="0">
                <a:solidFill>
                  <a:schemeClr val="bg1"/>
                </a:solidFill>
              </a:rPr>
              <a:t>Model Evaluation: Evaluate the trained </a:t>
            </a:r>
            <a:r>
              <a:rPr lang="en-US" dirty="0" smtClean="0">
                <a:solidFill>
                  <a:schemeClr val="bg1"/>
                </a:solidFill>
              </a:rPr>
              <a:t>5</a:t>
            </a:r>
            <a:r>
              <a:rPr lang="en-US" dirty="0">
                <a:solidFill>
                  <a:schemeClr val="bg1"/>
                </a:solidFill>
              </a:rPr>
              <a:t>. Ensemble Model: Create an ensemble model using Voting Classifier to combine the predictions of multiple classifiers and improve overall performance.</a:t>
            </a:r>
          </a:p>
          <a:p>
            <a:pPr algn="ctr"/>
            <a:r>
              <a:rPr lang="en-US" dirty="0" smtClean="0">
                <a:solidFill>
                  <a:schemeClr val="bg1"/>
                </a:solidFill>
              </a:rPr>
              <a:t> </a:t>
            </a:r>
            <a:r>
              <a:rPr lang="en-US" dirty="0">
                <a:solidFill>
                  <a:schemeClr val="bg1"/>
                </a:solidFill>
              </a:rPr>
              <a:t>Conclusion: Summarize the results, discuss the performance of the models, and provide insights for future improvements.</a:t>
            </a:r>
          </a:p>
        </p:txBody>
      </p:sp>
    </p:spTree>
    <p:extLst>
      <p:ext uri="{BB962C8B-B14F-4D97-AF65-F5344CB8AC3E}">
        <p14:creationId xmlns:p14="http://schemas.microsoft.com/office/powerpoint/2010/main" val="1808724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8525" y="203199"/>
            <a:ext cx="9905998" cy="1478570"/>
          </a:xfrm>
        </p:spPr>
        <p:txBody>
          <a:bodyPr/>
          <a:lstStyle/>
          <a:p>
            <a:r>
              <a:rPr lang="en-US" dirty="0" smtClean="0">
                <a:solidFill>
                  <a:schemeClr val="bg1"/>
                </a:solidFill>
              </a:rPr>
              <a:t>Bank Fraud Detection Techniques</a:t>
            </a:r>
            <a:endParaRPr lang="en-IN" dirty="0">
              <a:solidFill>
                <a:schemeClr val="bg1"/>
              </a:solidFill>
            </a:endParaRPr>
          </a:p>
        </p:txBody>
      </p:sp>
      <p:sp>
        <p:nvSpPr>
          <p:cNvPr id="3" name="Content Placeholder 2"/>
          <p:cNvSpPr>
            <a:spLocks noGrp="1"/>
          </p:cNvSpPr>
          <p:nvPr>
            <p:ph idx="1"/>
          </p:nvPr>
        </p:nvSpPr>
        <p:spPr>
          <a:xfrm>
            <a:off x="701964" y="1385455"/>
            <a:ext cx="11748654" cy="3178814"/>
          </a:xfrm>
        </p:spPr>
        <p:txBody>
          <a:bodyPr numCol="2">
            <a:noAutofit/>
          </a:bodyPr>
          <a:lstStyle/>
          <a:p>
            <a:pPr marL="0" indent="0">
              <a:buNone/>
            </a:pPr>
            <a:r>
              <a:rPr lang="en-US" dirty="0">
                <a:solidFill>
                  <a:schemeClr val="bg1"/>
                </a:solidFill>
              </a:rPr>
              <a:t>Bank fraud detection is a crucial aspect of maintaining the security and integrity of the banking system. It involves using various techniques and technologies to identify and prevent fraudulent activities, protecting both the financial institution and its customers</a:t>
            </a:r>
            <a:r>
              <a:rPr lang="en-US" dirty="0" smtClean="0">
                <a:solidFill>
                  <a:schemeClr val="bg1"/>
                </a:solidFill>
              </a:rPr>
              <a:t>.</a:t>
            </a:r>
          </a:p>
          <a:p>
            <a:r>
              <a:rPr lang="en-US" dirty="0" smtClean="0">
                <a:solidFill>
                  <a:schemeClr val="bg1"/>
                </a:solidFill>
              </a:rPr>
              <a:t> </a:t>
            </a:r>
            <a:r>
              <a:rPr lang="en-US" b="1" dirty="0" smtClean="0">
                <a:solidFill>
                  <a:schemeClr val="bg1"/>
                </a:solidFill>
              </a:rPr>
              <a:t>Transaction </a:t>
            </a:r>
            <a:r>
              <a:rPr lang="en-US" b="1" dirty="0">
                <a:solidFill>
                  <a:schemeClr val="bg1"/>
                </a:solidFill>
              </a:rPr>
              <a:t>Monitoring</a:t>
            </a:r>
            <a:r>
              <a:rPr lang="en-US" dirty="0">
                <a:solidFill>
                  <a:schemeClr val="bg1"/>
                </a:solidFill>
              </a:rPr>
              <a:t>: Banks continuously monitor customer transactions for any unusual or suspicious activities. </a:t>
            </a:r>
            <a:endParaRPr lang="en-US" dirty="0" smtClean="0">
              <a:solidFill>
                <a:schemeClr val="bg1"/>
              </a:solidFill>
            </a:endParaRPr>
          </a:p>
          <a:p>
            <a:r>
              <a:rPr lang="en-US" b="1" dirty="0" smtClean="0">
                <a:solidFill>
                  <a:schemeClr val="bg1"/>
                </a:solidFill>
              </a:rPr>
              <a:t>Anomaly </a:t>
            </a:r>
            <a:r>
              <a:rPr lang="en-US" b="1" dirty="0">
                <a:solidFill>
                  <a:schemeClr val="bg1"/>
                </a:solidFill>
              </a:rPr>
              <a:t>Detection</a:t>
            </a:r>
            <a:r>
              <a:rPr lang="en-US" dirty="0">
                <a:solidFill>
                  <a:schemeClr val="bg1"/>
                </a:solidFill>
              </a:rPr>
              <a:t>: Machine learning algorithms are utilized to build models based on historical transaction data. </a:t>
            </a:r>
            <a:r>
              <a:rPr lang="en-US" dirty="0" smtClean="0">
                <a:solidFill>
                  <a:schemeClr val="bg1"/>
                </a:solidFill>
              </a:rPr>
              <a:t>When </a:t>
            </a:r>
            <a:r>
              <a:rPr lang="en-US" dirty="0">
                <a:solidFill>
                  <a:schemeClr val="bg1"/>
                </a:solidFill>
              </a:rPr>
              <a:t>a transaction falls outside this norm, it raises a red flag for further investigation.</a:t>
            </a:r>
          </a:p>
          <a:p>
            <a:r>
              <a:rPr lang="en-US" b="1" dirty="0">
                <a:solidFill>
                  <a:schemeClr val="bg1"/>
                </a:solidFill>
              </a:rPr>
              <a:t>Geolocation and IP Tracking</a:t>
            </a:r>
            <a:r>
              <a:rPr lang="en-US" dirty="0">
                <a:solidFill>
                  <a:schemeClr val="bg1"/>
                </a:solidFill>
              </a:rPr>
              <a:t>: Banks use geolocation and IP tracking to verify the physical location of customers during transactions. </a:t>
            </a:r>
          </a:p>
          <a:p>
            <a:r>
              <a:rPr lang="en-US" b="1" dirty="0">
                <a:solidFill>
                  <a:schemeClr val="bg1"/>
                </a:solidFill>
              </a:rPr>
              <a:t>Device Identification</a:t>
            </a:r>
            <a:r>
              <a:rPr lang="en-US" dirty="0">
                <a:solidFill>
                  <a:schemeClr val="bg1"/>
                </a:solidFill>
              </a:rPr>
              <a:t>: Banks can recognize and track the devices (e.g., computers, smartphones) used by their customers for banking activities</a:t>
            </a:r>
            <a:r>
              <a:rPr lang="en-US" sz="1800" dirty="0">
                <a:solidFill>
                  <a:schemeClr val="bg1"/>
                </a:solidFill>
              </a:rPr>
              <a:t>. </a:t>
            </a:r>
          </a:p>
        </p:txBody>
      </p:sp>
    </p:spTree>
    <p:extLst>
      <p:ext uri="{BB962C8B-B14F-4D97-AF65-F5344CB8AC3E}">
        <p14:creationId xmlns:p14="http://schemas.microsoft.com/office/powerpoint/2010/main" val="4903755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8146" y="729354"/>
            <a:ext cx="9905998" cy="1478570"/>
          </a:xfrm>
        </p:spPr>
        <p:txBody>
          <a:bodyPr/>
          <a:lstStyle/>
          <a:p>
            <a:r>
              <a:rPr lang="en-US" dirty="0" smtClean="0">
                <a:solidFill>
                  <a:schemeClr val="bg1"/>
                </a:solidFill>
              </a:rPr>
              <a:t>Our project overcome by</a:t>
            </a:r>
            <a:endParaRPr lang="en-IN" dirty="0">
              <a:solidFill>
                <a:schemeClr val="bg1"/>
              </a:solidFill>
            </a:endParaRPr>
          </a:p>
        </p:txBody>
      </p:sp>
      <p:sp>
        <p:nvSpPr>
          <p:cNvPr id="3" name="Content Placeholder 2"/>
          <p:cNvSpPr>
            <a:spLocks noGrp="1"/>
          </p:cNvSpPr>
          <p:nvPr>
            <p:ph idx="1"/>
          </p:nvPr>
        </p:nvSpPr>
        <p:spPr>
          <a:xfrm>
            <a:off x="748146" y="1884218"/>
            <a:ext cx="10299266" cy="3906983"/>
          </a:xfrm>
        </p:spPr>
        <p:txBody>
          <a:bodyPr/>
          <a:lstStyle/>
          <a:p>
            <a:pPr marL="0" indent="0">
              <a:buNone/>
            </a:pPr>
            <a:r>
              <a:rPr lang="en-US" dirty="0">
                <a:solidFill>
                  <a:schemeClr val="bg1"/>
                </a:solidFill>
              </a:rPr>
              <a:t/>
            </a:r>
            <a:br>
              <a:rPr lang="en-US" dirty="0">
                <a:solidFill>
                  <a:schemeClr val="bg1"/>
                </a:solidFill>
              </a:rPr>
            </a:br>
            <a:r>
              <a:rPr lang="en-US" dirty="0">
                <a:solidFill>
                  <a:schemeClr val="bg1"/>
                </a:solidFill>
              </a:rPr>
              <a:t>The project demonstrates the application of machine learning techniques to detect bank fraud using a synthetic dataset. The ensemble model, combining multiple classifiers, shows promising results in accurately identifying fraudulent transactions. However, further optimization and fine-tuning of the models can be explored to improve performance.</a:t>
            </a:r>
          </a:p>
        </p:txBody>
      </p:sp>
    </p:spTree>
    <p:extLst>
      <p:ext uri="{BB962C8B-B14F-4D97-AF65-F5344CB8AC3E}">
        <p14:creationId xmlns:p14="http://schemas.microsoft.com/office/powerpoint/2010/main" val="3565531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Snap Shots</a:t>
            </a:r>
            <a:endParaRPr lang="en-IN" dirty="0">
              <a:solidFill>
                <a:schemeClr val="bg1"/>
              </a:solidFill>
            </a:endParaRPr>
          </a:p>
        </p:txBody>
      </p:sp>
      <p:pic>
        <p:nvPicPr>
          <p:cNvPr id="4" name="Content Placeholder 3"/>
          <p:cNvPicPr>
            <a:picLocks noGrp="1" noChangeAspect="1"/>
          </p:cNvPicPr>
          <p:nvPr>
            <p:ph idx="1"/>
          </p:nvPr>
        </p:nvPicPr>
        <p:blipFill>
          <a:blip r:embed="rId2"/>
          <a:stretch>
            <a:fillRect/>
          </a:stretch>
        </p:blipFill>
        <p:spPr>
          <a:xfrm>
            <a:off x="314773" y="2373673"/>
            <a:ext cx="3522202" cy="2770476"/>
          </a:xfrm>
          <a:prstGeom prst="rect">
            <a:avLst/>
          </a:prstGeom>
        </p:spPr>
      </p:pic>
      <p:pic>
        <p:nvPicPr>
          <p:cNvPr id="5" name="Picture 4"/>
          <p:cNvPicPr>
            <a:picLocks noChangeAspect="1"/>
          </p:cNvPicPr>
          <p:nvPr/>
        </p:nvPicPr>
        <p:blipFill>
          <a:blip r:embed="rId3"/>
          <a:stretch>
            <a:fillRect/>
          </a:stretch>
        </p:blipFill>
        <p:spPr>
          <a:xfrm>
            <a:off x="4265771" y="2373673"/>
            <a:ext cx="3619557" cy="2770476"/>
          </a:xfrm>
          <a:prstGeom prst="rect">
            <a:avLst/>
          </a:prstGeom>
        </p:spPr>
      </p:pic>
      <p:pic>
        <p:nvPicPr>
          <p:cNvPr id="6" name="Picture 5"/>
          <p:cNvPicPr>
            <a:picLocks noChangeAspect="1"/>
          </p:cNvPicPr>
          <p:nvPr/>
        </p:nvPicPr>
        <p:blipFill>
          <a:blip r:embed="rId4"/>
          <a:stretch>
            <a:fillRect/>
          </a:stretch>
        </p:blipFill>
        <p:spPr>
          <a:xfrm>
            <a:off x="8314124" y="2373673"/>
            <a:ext cx="3522202" cy="2770476"/>
          </a:xfrm>
          <a:prstGeom prst="rect">
            <a:avLst/>
          </a:prstGeom>
        </p:spPr>
      </p:pic>
    </p:spTree>
    <p:extLst>
      <p:ext uri="{BB962C8B-B14F-4D97-AF65-F5344CB8AC3E}">
        <p14:creationId xmlns:p14="http://schemas.microsoft.com/office/powerpoint/2010/main" val="1248304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result</a:t>
            </a:r>
            <a:endParaRPr lang="en-IN" dirty="0">
              <a:solidFill>
                <a:schemeClr val="bg1"/>
              </a:solidFill>
            </a:endParaRPr>
          </a:p>
        </p:txBody>
      </p:sp>
      <p:sp>
        <p:nvSpPr>
          <p:cNvPr id="3" name="Content Placeholder 2"/>
          <p:cNvSpPr>
            <a:spLocks noGrp="1"/>
          </p:cNvSpPr>
          <p:nvPr>
            <p:ph idx="1"/>
          </p:nvPr>
        </p:nvSpPr>
        <p:spPr>
          <a:xfrm>
            <a:off x="812800" y="1902691"/>
            <a:ext cx="10234611" cy="3888510"/>
          </a:xfrm>
        </p:spPr>
        <p:txBody>
          <a:bodyPr>
            <a:normAutofit fontScale="70000" lnSpcReduction="20000"/>
          </a:bodyPr>
          <a:lstStyle/>
          <a:p>
            <a:r>
              <a:rPr lang="en-US" dirty="0">
                <a:solidFill>
                  <a:schemeClr val="bg1"/>
                </a:solidFill>
              </a:rPr>
              <a:t>The project utilizes K-Nearest Neighbors, Random Forest, </a:t>
            </a:r>
            <a:r>
              <a:rPr lang="en-US" dirty="0" err="1">
                <a:solidFill>
                  <a:schemeClr val="bg1"/>
                </a:solidFill>
              </a:rPr>
              <a:t>XGBoost</a:t>
            </a:r>
            <a:r>
              <a:rPr lang="en-US" dirty="0">
                <a:solidFill>
                  <a:schemeClr val="bg1"/>
                </a:solidFill>
              </a:rPr>
              <a:t>, and an ensemble model for bank fraud detection. Here are the key results:</a:t>
            </a:r>
          </a:p>
          <a:p>
            <a:r>
              <a:rPr lang="en-US" dirty="0">
                <a:solidFill>
                  <a:schemeClr val="bg1"/>
                </a:solidFill>
              </a:rPr>
              <a:t/>
            </a:r>
            <a:br>
              <a:rPr lang="en-US" dirty="0">
                <a:solidFill>
                  <a:schemeClr val="bg1"/>
                </a:solidFill>
              </a:rPr>
            </a:br>
            <a:r>
              <a:rPr lang="en-US" dirty="0">
                <a:solidFill>
                  <a:schemeClr val="bg1"/>
                </a:solidFill>
              </a:rPr>
              <a:t>- K-Nearest Neighbors achieved an accuracy of 89% with precision, recall, and F1-score of 0.91, 0.97, and 0.94, respectively.</a:t>
            </a:r>
          </a:p>
          <a:p>
            <a:r>
              <a:rPr lang="en-US" dirty="0">
                <a:solidFill>
                  <a:schemeClr val="bg1"/>
                </a:solidFill>
              </a:rPr>
              <a:t>- Random Forest Classifier achieved an accuracy of 78% with precision, recall, and F1-score of 0.96, 0.78, and 0.86, respectively.</a:t>
            </a:r>
          </a:p>
          <a:p>
            <a:r>
              <a:rPr lang="en-US" dirty="0">
                <a:solidFill>
                  <a:schemeClr val="bg1"/>
                </a:solidFill>
              </a:rPr>
              <a:t>- </a:t>
            </a:r>
            <a:r>
              <a:rPr lang="en-US" dirty="0" err="1">
                <a:solidFill>
                  <a:schemeClr val="bg1"/>
                </a:solidFill>
              </a:rPr>
              <a:t>XGBoost</a:t>
            </a:r>
            <a:r>
              <a:rPr lang="en-US" dirty="0">
                <a:solidFill>
                  <a:schemeClr val="bg1"/>
                </a:solidFill>
              </a:rPr>
              <a:t> Classifier encountered an error during training, so the results are not available.</a:t>
            </a:r>
          </a:p>
          <a:p>
            <a:r>
              <a:rPr lang="en-US" dirty="0">
                <a:solidFill>
                  <a:schemeClr val="bg1"/>
                </a:solidFill>
              </a:rPr>
              <a:t>- The ensemble model combining KNN, Random Forest, and </a:t>
            </a:r>
            <a:r>
              <a:rPr lang="en-US" dirty="0" err="1">
                <a:solidFill>
                  <a:schemeClr val="bg1"/>
                </a:solidFill>
              </a:rPr>
              <a:t>XGBoost</a:t>
            </a:r>
            <a:r>
              <a:rPr lang="en-US" dirty="0">
                <a:solidFill>
                  <a:schemeClr val="bg1"/>
                </a:solidFill>
              </a:rPr>
              <a:t> achieved an accuracy of 89% with precision, recall, and F1-score of 0.91, 0.97, and 0.94, respectively.</a:t>
            </a:r>
          </a:p>
          <a:p>
            <a:pPr marL="0" indent="0" algn="ctr">
              <a:buNone/>
            </a:pPr>
            <a:r>
              <a:rPr lang="en-US" dirty="0">
                <a:solidFill>
                  <a:schemeClr val="bg1"/>
                </a:solidFill>
              </a:rPr>
              <a:t/>
            </a:r>
            <a:br>
              <a:rPr lang="en-US" dirty="0">
                <a:solidFill>
                  <a:schemeClr val="bg1"/>
                </a:solidFill>
              </a:rPr>
            </a:br>
            <a:endParaRPr lang="en-US" dirty="0">
              <a:solidFill>
                <a:schemeClr val="bg1"/>
              </a:solidFill>
            </a:endParaRPr>
          </a:p>
        </p:txBody>
      </p:sp>
    </p:spTree>
    <p:extLst>
      <p:ext uri="{BB962C8B-B14F-4D97-AF65-F5344CB8AC3E}">
        <p14:creationId xmlns:p14="http://schemas.microsoft.com/office/powerpoint/2010/main" val="118991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619" y="434505"/>
            <a:ext cx="9906000" cy="1477961"/>
          </a:xfrm>
        </p:spPr>
        <p:txBody>
          <a:bodyPr/>
          <a:lstStyle/>
          <a:p>
            <a:r>
              <a:rPr lang="en-US" dirty="0" smtClean="0">
                <a:solidFill>
                  <a:schemeClr val="bg1"/>
                </a:solidFill>
              </a:rPr>
              <a:t>Result</a:t>
            </a:r>
            <a:endParaRPr lang="en-IN" dirty="0">
              <a:solidFill>
                <a:schemeClr val="bg1"/>
              </a:solidFill>
            </a:endParaRPr>
          </a:p>
        </p:txBody>
      </p:sp>
      <p:sp>
        <p:nvSpPr>
          <p:cNvPr id="4" name="Text Placeholder 3"/>
          <p:cNvSpPr>
            <a:spLocks noGrp="1"/>
          </p:cNvSpPr>
          <p:nvPr>
            <p:ph type="body" idx="1"/>
          </p:nvPr>
        </p:nvSpPr>
        <p:spPr>
          <a:xfrm>
            <a:off x="3429728" y="751535"/>
            <a:ext cx="4649783" cy="823912"/>
          </a:xfrm>
        </p:spPr>
        <p:txBody>
          <a:bodyPr/>
          <a:lstStyle/>
          <a:p>
            <a:endParaRPr lang="en-IN" dirty="0"/>
          </a:p>
        </p:txBody>
      </p:sp>
      <p:sp>
        <p:nvSpPr>
          <p:cNvPr id="3" name="Content Placeholder 2"/>
          <p:cNvSpPr>
            <a:spLocks noGrp="1"/>
          </p:cNvSpPr>
          <p:nvPr>
            <p:ph sz="half" idx="2"/>
          </p:nvPr>
        </p:nvSpPr>
        <p:spPr>
          <a:xfrm>
            <a:off x="475671" y="2229496"/>
            <a:ext cx="6165273" cy="3561702"/>
          </a:xfrm>
        </p:spPr>
        <p:txBody>
          <a:bodyPr>
            <a:normAutofit fontScale="70000" lnSpcReduction="20000"/>
          </a:bodyPr>
          <a:lstStyle/>
          <a:p>
            <a:r>
              <a:rPr lang="en-US" dirty="0">
                <a:solidFill>
                  <a:schemeClr val="bg1"/>
                </a:solidFill>
              </a:rPr>
              <a:t>Classification Report for Ensemble Models:            </a:t>
            </a:r>
            <a:endParaRPr lang="en-US" dirty="0" smtClean="0">
              <a:solidFill>
                <a:schemeClr val="bg1"/>
              </a:solidFill>
            </a:endParaRPr>
          </a:p>
          <a:p>
            <a:pPr marL="0" indent="0">
              <a:buNone/>
            </a:pPr>
            <a:r>
              <a:rPr lang="en-US" dirty="0" smtClean="0">
                <a:solidFill>
                  <a:schemeClr val="bg1"/>
                </a:solidFill>
              </a:rPr>
              <a:t>  </a:t>
            </a:r>
            <a:r>
              <a:rPr lang="en-US" dirty="0">
                <a:solidFill>
                  <a:schemeClr val="bg1"/>
                </a:solidFill>
              </a:rPr>
              <a:t>precision    recall  f1-score   support         </a:t>
            </a:r>
            <a:endParaRPr lang="en-US" dirty="0" smtClean="0">
              <a:solidFill>
                <a:schemeClr val="bg1"/>
              </a:solidFill>
            </a:endParaRPr>
          </a:p>
          <a:p>
            <a:pPr marL="0" indent="0">
              <a:buNone/>
            </a:pPr>
            <a:r>
              <a:rPr lang="en-US" dirty="0" smtClean="0">
                <a:solidFill>
                  <a:schemeClr val="bg1"/>
                </a:solidFill>
              </a:rPr>
              <a:t>  </a:t>
            </a:r>
            <a:r>
              <a:rPr lang="en-US" dirty="0">
                <a:solidFill>
                  <a:schemeClr val="bg1"/>
                </a:solidFill>
              </a:rPr>
              <a:t>0       0.44      0.63      0.52      7121         </a:t>
            </a:r>
            <a:endParaRPr lang="en-US" dirty="0" smtClean="0">
              <a:solidFill>
                <a:schemeClr val="bg1"/>
              </a:solidFill>
            </a:endParaRPr>
          </a:p>
          <a:p>
            <a:pPr marL="0" indent="0">
              <a:buNone/>
            </a:pPr>
            <a:r>
              <a:rPr lang="en-US" dirty="0" smtClean="0">
                <a:solidFill>
                  <a:schemeClr val="bg1"/>
                </a:solidFill>
              </a:rPr>
              <a:t>  </a:t>
            </a:r>
            <a:r>
              <a:rPr lang="en-US" dirty="0">
                <a:solidFill>
                  <a:schemeClr val="bg1"/>
                </a:solidFill>
              </a:rPr>
              <a:t>1       0.94      0.89      0.91     49880   </a:t>
            </a:r>
          </a:p>
          <a:p>
            <a:pPr marL="0" indent="0">
              <a:buNone/>
            </a:pPr>
            <a:r>
              <a:rPr lang="en-US" dirty="0" smtClean="0">
                <a:solidFill>
                  <a:schemeClr val="bg1"/>
                </a:solidFill>
              </a:rPr>
              <a:t> </a:t>
            </a:r>
            <a:r>
              <a:rPr lang="en-US" dirty="0">
                <a:solidFill>
                  <a:schemeClr val="bg1"/>
                </a:solidFill>
              </a:rPr>
              <a:t>accuracy                           0.85     57001  </a:t>
            </a:r>
            <a:endParaRPr lang="en-US" dirty="0" smtClean="0">
              <a:solidFill>
                <a:schemeClr val="bg1"/>
              </a:solidFill>
            </a:endParaRPr>
          </a:p>
          <a:p>
            <a:pPr marL="0" indent="0">
              <a:buNone/>
            </a:pPr>
            <a:r>
              <a:rPr lang="en-US" dirty="0" smtClean="0">
                <a:solidFill>
                  <a:schemeClr val="bg1"/>
                </a:solidFill>
              </a:rPr>
              <a:t> </a:t>
            </a:r>
            <a:r>
              <a:rPr lang="en-US" dirty="0">
                <a:solidFill>
                  <a:schemeClr val="bg1"/>
                </a:solidFill>
              </a:rPr>
              <a:t>macro </a:t>
            </a:r>
            <a:r>
              <a:rPr lang="en-US" dirty="0" err="1">
                <a:solidFill>
                  <a:schemeClr val="bg1"/>
                </a:solidFill>
              </a:rPr>
              <a:t>avg</a:t>
            </a:r>
            <a:r>
              <a:rPr lang="en-US" dirty="0">
                <a:solidFill>
                  <a:schemeClr val="bg1"/>
                </a:solidFill>
              </a:rPr>
              <a:t>       0.69      0.76      0.72     </a:t>
            </a:r>
            <a:r>
              <a:rPr lang="en-US" dirty="0" smtClean="0">
                <a:solidFill>
                  <a:schemeClr val="bg1"/>
                </a:solidFill>
              </a:rPr>
              <a:t>57001</a:t>
            </a:r>
          </a:p>
          <a:p>
            <a:pPr marL="0" indent="0">
              <a:buNone/>
            </a:pPr>
            <a:r>
              <a:rPr lang="en-US" dirty="0" smtClean="0">
                <a:solidFill>
                  <a:schemeClr val="bg1"/>
                </a:solidFill>
              </a:rPr>
              <a:t>weighted </a:t>
            </a:r>
            <a:r>
              <a:rPr lang="en-US" dirty="0" err="1">
                <a:solidFill>
                  <a:schemeClr val="bg1"/>
                </a:solidFill>
              </a:rPr>
              <a:t>avg</a:t>
            </a:r>
            <a:r>
              <a:rPr lang="en-US" dirty="0">
                <a:solidFill>
                  <a:schemeClr val="bg1"/>
                </a:solidFill>
              </a:rPr>
              <a:t>       0.88      0.85      0.86     </a:t>
            </a:r>
            <a:r>
              <a:rPr lang="en-US" dirty="0" smtClean="0">
                <a:solidFill>
                  <a:schemeClr val="bg1"/>
                </a:solidFill>
              </a:rPr>
              <a:t>57001</a:t>
            </a:r>
          </a:p>
          <a:p>
            <a:r>
              <a:rPr lang="fr-FR" dirty="0">
                <a:solidFill>
                  <a:schemeClr val="bg1"/>
                </a:solidFill>
              </a:rPr>
              <a:t>Confusion Matrix of Ensemble </a:t>
            </a:r>
            <a:r>
              <a:rPr lang="fr-FR" dirty="0" err="1">
                <a:solidFill>
                  <a:schemeClr val="bg1"/>
                </a:solidFill>
              </a:rPr>
              <a:t>Models</a:t>
            </a:r>
            <a:r>
              <a:rPr lang="fr-FR" dirty="0" smtClean="0">
                <a:solidFill>
                  <a:schemeClr val="bg1"/>
                </a:solidFill>
              </a:rPr>
              <a:t>:</a:t>
            </a:r>
          </a:p>
          <a:p>
            <a:pPr marL="0" indent="0">
              <a:buNone/>
            </a:pPr>
            <a:r>
              <a:rPr lang="fr-FR" dirty="0" smtClean="0">
                <a:solidFill>
                  <a:schemeClr val="bg1"/>
                </a:solidFill>
              </a:rPr>
              <a:t>[[ </a:t>
            </a:r>
            <a:r>
              <a:rPr lang="fr-FR" dirty="0">
                <a:solidFill>
                  <a:schemeClr val="bg1"/>
                </a:solidFill>
              </a:rPr>
              <a:t>4494  2627] [ 5721 44159</a:t>
            </a:r>
            <a:r>
              <a:rPr lang="fr-FR" dirty="0" smtClean="0">
                <a:solidFill>
                  <a:schemeClr val="bg1"/>
                </a:solidFill>
              </a:rPr>
              <a:t>]]</a:t>
            </a:r>
          </a:p>
        </p:txBody>
      </p:sp>
      <p:sp>
        <p:nvSpPr>
          <p:cNvPr id="5" name="Text Placeholder 4"/>
          <p:cNvSpPr>
            <a:spLocks noGrp="1"/>
          </p:cNvSpPr>
          <p:nvPr>
            <p:ph type="body" sz="quarter" idx="3"/>
          </p:nvPr>
        </p:nvSpPr>
        <p:spPr>
          <a:xfrm>
            <a:off x="6061017" y="812002"/>
            <a:ext cx="4646602" cy="823912"/>
          </a:xfrm>
        </p:spPr>
        <p:txBody>
          <a:bodyPr/>
          <a:lstStyle/>
          <a:p>
            <a:endParaRPr lang="en-IN" dirty="0"/>
          </a:p>
        </p:txBody>
      </p:sp>
      <p:sp>
        <p:nvSpPr>
          <p:cNvPr id="6" name="Content Placeholder 5"/>
          <p:cNvSpPr>
            <a:spLocks noGrp="1"/>
          </p:cNvSpPr>
          <p:nvPr>
            <p:ph sz="quarter" idx="4"/>
          </p:nvPr>
        </p:nvSpPr>
        <p:spPr>
          <a:xfrm>
            <a:off x="6061017" y="2170545"/>
            <a:ext cx="4986393" cy="3620653"/>
          </a:xfrm>
        </p:spPr>
        <p:txBody>
          <a:bodyPr>
            <a:normAutofit fontScale="77500" lnSpcReduction="20000"/>
          </a:bodyPr>
          <a:lstStyle/>
          <a:p>
            <a:r>
              <a:rPr lang="en-US" dirty="0">
                <a:solidFill>
                  <a:schemeClr val="bg1"/>
                </a:solidFill>
              </a:rPr>
              <a:t>Classification Report for </a:t>
            </a:r>
            <a:r>
              <a:rPr lang="en-US" dirty="0" err="1">
                <a:solidFill>
                  <a:schemeClr val="bg1"/>
                </a:solidFill>
              </a:rPr>
              <a:t>XGBoost</a:t>
            </a:r>
            <a:r>
              <a:rPr lang="en-US" dirty="0">
                <a:solidFill>
                  <a:schemeClr val="bg1"/>
                </a:solidFill>
              </a:rPr>
              <a:t>:              precision    recall  f1-score   support           0       0.82      0.35      0.49      7121           1       0.91      0.99      0.95     49880 </a:t>
            </a:r>
            <a:endParaRPr lang="en-US" dirty="0" smtClean="0">
              <a:solidFill>
                <a:schemeClr val="bg1"/>
              </a:solidFill>
            </a:endParaRPr>
          </a:p>
          <a:p>
            <a:pPr marL="0" indent="0">
              <a:buNone/>
            </a:pPr>
            <a:r>
              <a:rPr lang="en-US" dirty="0" smtClean="0">
                <a:solidFill>
                  <a:schemeClr val="bg1"/>
                </a:solidFill>
              </a:rPr>
              <a:t>   </a:t>
            </a:r>
            <a:r>
              <a:rPr lang="en-US" dirty="0">
                <a:solidFill>
                  <a:schemeClr val="bg1"/>
                </a:solidFill>
              </a:rPr>
              <a:t>accuracy                 </a:t>
            </a:r>
            <a:r>
              <a:rPr lang="en-US" dirty="0" smtClean="0">
                <a:solidFill>
                  <a:schemeClr val="bg1"/>
                </a:solidFill>
              </a:rPr>
              <a:t>  </a:t>
            </a:r>
            <a:r>
              <a:rPr lang="en-US" dirty="0">
                <a:solidFill>
                  <a:schemeClr val="bg1"/>
                </a:solidFill>
              </a:rPr>
              <a:t>0.91   </a:t>
            </a:r>
            <a:r>
              <a:rPr lang="en-US" dirty="0" smtClean="0">
                <a:solidFill>
                  <a:schemeClr val="bg1"/>
                </a:solidFill>
              </a:rPr>
              <a:t>57001  </a:t>
            </a:r>
          </a:p>
          <a:p>
            <a:pPr marL="0" indent="0">
              <a:buNone/>
            </a:pPr>
            <a:r>
              <a:rPr lang="en-US" dirty="0" smtClean="0">
                <a:solidFill>
                  <a:schemeClr val="bg1"/>
                </a:solidFill>
              </a:rPr>
              <a:t>   macro </a:t>
            </a:r>
            <a:r>
              <a:rPr lang="en-US" dirty="0" err="1" smtClean="0">
                <a:solidFill>
                  <a:schemeClr val="bg1"/>
                </a:solidFill>
              </a:rPr>
              <a:t>avg</a:t>
            </a:r>
            <a:r>
              <a:rPr lang="en-US" dirty="0" smtClean="0">
                <a:solidFill>
                  <a:schemeClr val="bg1"/>
                </a:solidFill>
              </a:rPr>
              <a:t>  </a:t>
            </a:r>
            <a:r>
              <a:rPr lang="en-US" dirty="0">
                <a:solidFill>
                  <a:schemeClr val="bg1"/>
                </a:solidFill>
              </a:rPr>
              <a:t>0.87      0.67      0.72     </a:t>
            </a:r>
            <a:r>
              <a:rPr lang="en-US" dirty="0" smtClean="0">
                <a:solidFill>
                  <a:schemeClr val="bg1"/>
                </a:solidFill>
              </a:rPr>
              <a:t>57001</a:t>
            </a:r>
          </a:p>
          <a:p>
            <a:pPr marL="0" indent="0">
              <a:buNone/>
            </a:pPr>
            <a:r>
              <a:rPr lang="en-US" dirty="0">
                <a:solidFill>
                  <a:schemeClr val="bg1"/>
                </a:solidFill>
              </a:rPr>
              <a:t> </a:t>
            </a:r>
            <a:r>
              <a:rPr lang="en-US" dirty="0" smtClean="0">
                <a:solidFill>
                  <a:schemeClr val="bg1"/>
                </a:solidFill>
              </a:rPr>
              <a:t>  weighted </a:t>
            </a:r>
            <a:r>
              <a:rPr lang="en-US" dirty="0" err="1">
                <a:solidFill>
                  <a:schemeClr val="bg1"/>
                </a:solidFill>
              </a:rPr>
              <a:t>avg</a:t>
            </a:r>
            <a:r>
              <a:rPr lang="en-US" dirty="0">
                <a:solidFill>
                  <a:schemeClr val="bg1"/>
                </a:solidFill>
              </a:rPr>
              <a:t>       0.90      0.91      0.89     </a:t>
            </a:r>
            <a:r>
              <a:rPr lang="en-US" dirty="0" smtClean="0">
                <a:solidFill>
                  <a:schemeClr val="bg1"/>
                </a:solidFill>
              </a:rPr>
              <a:t>57001</a:t>
            </a:r>
          </a:p>
          <a:p>
            <a:r>
              <a:rPr lang="en-IN" dirty="0">
                <a:solidFill>
                  <a:schemeClr val="bg1"/>
                </a:solidFill>
              </a:rPr>
              <a:t>Confusion Matrix of </a:t>
            </a:r>
            <a:r>
              <a:rPr lang="en-IN" dirty="0" err="1">
                <a:solidFill>
                  <a:schemeClr val="bg1"/>
                </a:solidFill>
              </a:rPr>
              <a:t>XGBoost</a:t>
            </a:r>
            <a:r>
              <a:rPr lang="en-IN" dirty="0">
                <a:solidFill>
                  <a:schemeClr val="bg1"/>
                </a:solidFill>
              </a:rPr>
              <a:t>:[[ 2516  4605] [  559 49321]]</a:t>
            </a:r>
          </a:p>
        </p:txBody>
      </p:sp>
    </p:spTree>
    <p:extLst>
      <p:ext uri="{BB962C8B-B14F-4D97-AF65-F5344CB8AC3E}">
        <p14:creationId xmlns:p14="http://schemas.microsoft.com/office/powerpoint/2010/main" val="2895519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619" y="434505"/>
            <a:ext cx="9906000" cy="1477961"/>
          </a:xfrm>
        </p:spPr>
        <p:txBody>
          <a:bodyPr/>
          <a:lstStyle/>
          <a:p>
            <a:r>
              <a:rPr lang="en-US" dirty="0" smtClean="0">
                <a:solidFill>
                  <a:schemeClr val="bg1"/>
                </a:solidFill>
              </a:rPr>
              <a:t>Result</a:t>
            </a:r>
            <a:endParaRPr lang="en-IN" dirty="0">
              <a:solidFill>
                <a:schemeClr val="bg1"/>
              </a:solidFill>
            </a:endParaRPr>
          </a:p>
        </p:txBody>
      </p:sp>
      <p:sp>
        <p:nvSpPr>
          <p:cNvPr id="4" name="Text Placeholder 3"/>
          <p:cNvSpPr>
            <a:spLocks noGrp="1"/>
          </p:cNvSpPr>
          <p:nvPr>
            <p:ph type="body" idx="1"/>
          </p:nvPr>
        </p:nvSpPr>
        <p:spPr>
          <a:xfrm>
            <a:off x="3429728" y="751535"/>
            <a:ext cx="4649783" cy="823912"/>
          </a:xfrm>
        </p:spPr>
        <p:txBody>
          <a:bodyPr/>
          <a:lstStyle/>
          <a:p>
            <a:endParaRPr lang="en-IN" dirty="0"/>
          </a:p>
        </p:txBody>
      </p:sp>
      <p:sp>
        <p:nvSpPr>
          <p:cNvPr id="3" name="Content Placeholder 2"/>
          <p:cNvSpPr>
            <a:spLocks noGrp="1"/>
          </p:cNvSpPr>
          <p:nvPr>
            <p:ph sz="half" idx="2"/>
          </p:nvPr>
        </p:nvSpPr>
        <p:spPr>
          <a:xfrm>
            <a:off x="475671" y="2229496"/>
            <a:ext cx="6165273" cy="3561702"/>
          </a:xfrm>
        </p:spPr>
        <p:txBody>
          <a:bodyPr>
            <a:normAutofit fontScale="70000" lnSpcReduction="20000"/>
          </a:bodyPr>
          <a:lstStyle/>
          <a:p>
            <a:r>
              <a:rPr lang="en-US" dirty="0">
                <a:solidFill>
                  <a:schemeClr val="bg1"/>
                </a:solidFill>
              </a:rPr>
              <a:t>Classification Report for Random Forest Classifier:              precision    recall  f1-score   support          </a:t>
            </a:r>
          </a:p>
          <a:p>
            <a:pPr marL="0" indent="0">
              <a:buNone/>
            </a:pPr>
            <a:r>
              <a:rPr lang="en-US" dirty="0" smtClean="0">
                <a:solidFill>
                  <a:schemeClr val="bg1"/>
                </a:solidFill>
              </a:rPr>
              <a:t> </a:t>
            </a:r>
            <a:r>
              <a:rPr lang="en-US" dirty="0">
                <a:solidFill>
                  <a:schemeClr val="bg1"/>
                </a:solidFill>
              </a:rPr>
              <a:t>0       0.33      0.78      0.47      7121         </a:t>
            </a:r>
          </a:p>
          <a:p>
            <a:pPr marL="0" indent="0">
              <a:buNone/>
            </a:pPr>
            <a:r>
              <a:rPr lang="en-US" dirty="0" smtClean="0">
                <a:solidFill>
                  <a:schemeClr val="bg1"/>
                </a:solidFill>
              </a:rPr>
              <a:t> </a:t>
            </a:r>
            <a:r>
              <a:rPr lang="en-US" dirty="0">
                <a:solidFill>
                  <a:schemeClr val="bg1"/>
                </a:solidFill>
              </a:rPr>
              <a:t>1       0.96      0.78      0.86     49880   </a:t>
            </a:r>
            <a:endParaRPr lang="en-US" dirty="0" smtClean="0">
              <a:solidFill>
                <a:schemeClr val="bg1"/>
              </a:solidFill>
            </a:endParaRPr>
          </a:p>
          <a:p>
            <a:pPr marL="0" indent="0">
              <a:buNone/>
            </a:pPr>
            <a:r>
              <a:rPr lang="en-US" dirty="0" smtClean="0">
                <a:solidFill>
                  <a:schemeClr val="bg1"/>
                </a:solidFill>
              </a:rPr>
              <a:t> </a:t>
            </a:r>
            <a:r>
              <a:rPr lang="en-US" dirty="0">
                <a:solidFill>
                  <a:schemeClr val="bg1"/>
                </a:solidFill>
              </a:rPr>
              <a:t>accuracy                           0.78     57001   </a:t>
            </a:r>
            <a:endParaRPr lang="en-US" dirty="0" smtClean="0">
              <a:solidFill>
                <a:schemeClr val="bg1"/>
              </a:solidFill>
            </a:endParaRPr>
          </a:p>
          <a:p>
            <a:pPr marL="0" indent="0">
              <a:buNone/>
            </a:pPr>
            <a:r>
              <a:rPr lang="en-US" dirty="0" smtClean="0">
                <a:solidFill>
                  <a:schemeClr val="bg1"/>
                </a:solidFill>
              </a:rPr>
              <a:t>macro </a:t>
            </a:r>
            <a:r>
              <a:rPr lang="en-US" dirty="0" err="1">
                <a:solidFill>
                  <a:schemeClr val="bg1"/>
                </a:solidFill>
              </a:rPr>
              <a:t>avg</a:t>
            </a:r>
            <a:r>
              <a:rPr lang="en-US" dirty="0">
                <a:solidFill>
                  <a:schemeClr val="bg1"/>
                </a:solidFill>
              </a:rPr>
              <a:t>       0.65      0.78      0.66     </a:t>
            </a:r>
            <a:r>
              <a:rPr lang="en-US" dirty="0" smtClean="0">
                <a:solidFill>
                  <a:schemeClr val="bg1"/>
                </a:solidFill>
              </a:rPr>
              <a:t>57001</a:t>
            </a:r>
          </a:p>
          <a:p>
            <a:pPr marL="0" indent="0">
              <a:buNone/>
            </a:pPr>
            <a:r>
              <a:rPr lang="en-US" dirty="0" smtClean="0">
                <a:solidFill>
                  <a:schemeClr val="bg1"/>
                </a:solidFill>
              </a:rPr>
              <a:t>weighted </a:t>
            </a:r>
            <a:r>
              <a:rPr lang="en-US" dirty="0" err="1">
                <a:solidFill>
                  <a:schemeClr val="bg1"/>
                </a:solidFill>
              </a:rPr>
              <a:t>avg</a:t>
            </a:r>
            <a:r>
              <a:rPr lang="en-US" dirty="0">
                <a:solidFill>
                  <a:schemeClr val="bg1"/>
                </a:solidFill>
              </a:rPr>
              <a:t>       0.88      0.78      0.81     </a:t>
            </a:r>
            <a:r>
              <a:rPr lang="en-US" dirty="0" smtClean="0">
                <a:solidFill>
                  <a:schemeClr val="bg1"/>
                </a:solidFill>
              </a:rPr>
              <a:t>57001</a:t>
            </a:r>
          </a:p>
          <a:p>
            <a:r>
              <a:rPr lang="fr-FR" dirty="0">
                <a:solidFill>
                  <a:schemeClr val="bg1"/>
                </a:solidFill>
              </a:rPr>
              <a:t>Confusion Matrix of </a:t>
            </a:r>
            <a:r>
              <a:rPr lang="fr-FR" dirty="0" err="1">
                <a:solidFill>
                  <a:schemeClr val="bg1"/>
                </a:solidFill>
              </a:rPr>
              <a:t>Random</a:t>
            </a:r>
            <a:r>
              <a:rPr lang="fr-FR" dirty="0">
                <a:solidFill>
                  <a:schemeClr val="bg1"/>
                </a:solidFill>
              </a:rPr>
              <a:t> Forest Classifier</a:t>
            </a:r>
            <a:r>
              <a:rPr lang="fr-FR" dirty="0" smtClean="0">
                <a:solidFill>
                  <a:schemeClr val="bg1"/>
                </a:solidFill>
              </a:rPr>
              <a:t>:</a:t>
            </a:r>
          </a:p>
          <a:p>
            <a:pPr marL="0" indent="0">
              <a:buNone/>
            </a:pPr>
            <a:r>
              <a:rPr lang="fr-FR" dirty="0" smtClean="0">
                <a:solidFill>
                  <a:schemeClr val="bg1"/>
                </a:solidFill>
              </a:rPr>
              <a:t>[[ </a:t>
            </a:r>
            <a:r>
              <a:rPr lang="fr-FR" dirty="0">
                <a:solidFill>
                  <a:schemeClr val="bg1"/>
                </a:solidFill>
              </a:rPr>
              <a:t>5530  1591] [11009 38871]]</a:t>
            </a:r>
            <a:endParaRPr lang="fr-FR" dirty="0" smtClean="0">
              <a:solidFill>
                <a:schemeClr val="bg1"/>
              </a:solidFill>
            </a:endParaRPr>
          </a:p>
        </p:txBody>
      </p:sp>
      <p:sp>
        <p:nvSpPr>
          <p:cNvPr id="5" name="Text Placeholder 4"/>
          <p:cNvSpPr>
            <a:spLocks noGrp="1"/>
          </p:cNvSpPr>
          <p:nvPr>
            <p:ph type="body" sz="quarter" idx="3"/>
          </p:nvPr>
        </p:nvSpPr>
        <p:spPr>
          <a:xfrm>
            <a:off x="6061017" y="812002"/>
            <a:ext cx="4646602" cy="823912"/>
          </a:xfrm>
        </p:spPr>
        <p:txBody>
          <a:bodyPr/>
          <a:lstStyle/>
          <a:p>
            <a:endParaRPr lang="en-IN" dirty="0"/>
          </a:p>
        </p:txBody>
      </p:sp>
      <p:sp>
        <p:nvSpPr>
          <p:cNvPr id="6" name="Content Placeholder 5"/>
          <p:cNvSpPr>
            <a:spLocks noGrp="1"/>
          </p:cNvSpPr>
          <p:nvPr>
            <p:ph sz="quarter" idx="4"/>
          </p:nvPr>
        </p:nvSpPr>
        <p:spPr>
          <a:xfrm>
            <a:off x="6061017" y="2170545"/>
            <a:ext cx="4986393" cy="3620653"/>
          </a:xfrm>
        </p:spPr>
        <p:txBody>
          <a:bodyPr>
            <a:normAutofit fontScale="70000" lnSpcReduction="20000"/>
          </a:bodyPr>
          <a:lstStyle/>
          <a:p>
            <a:r>
              <a:rPr lang="en-US" dirty="0">
                <a:solidFill>
                  <a:schemeClr val="bg1"/>
                </a:solidFill>
              </a:rPr>
              <a:t>Classification Report for Random Forest Classifier:              precision    recall  f1-score   support           </a:t>
            </a:r>
            <a:endParaRPr lang="en-US" dirty="0" smtClean="0">
              <a:solidFill>
                <a:schemeClr val="bg1"/>
              </a:solidFill>
            </a:endParaRPr>
          </a:p>
          <a:p>
            <a:pPr marL="0" indent="0">
              <a:buNone/>
            </a:pPr>
            <a:r>
              <a:rPr lang="en-US" dirty="0" smtClean="0">
                <a:solidFill>
                  <a:schemeClr val="bg1"/>
                </a:solidFill>
              </a:rPr>
              <a:t>0       </a:t>
            </a:r>
            <a:r>
              <a:rPr lang="en-US" dirty="0">
                <a:solidFill>
                  <a:schemeClr val="bg1"/>
                </a:solidFill>
              </a:rPr>
              <a:t>0.33      0.78      0.47      7121         </a:t>
            </a:r>
          </a:p>
          <a:p>
            <a:pPr marL="0" indent="0">
              <a:buNone/>
            </a:pPr>
            <a:r>
              <a:rPr lang="en-US" dirty="0" smtClean="0">
                <a:solidFill>
                  <a:schemeClr val="bg1"/>
                </a:solidFill>
              </a:rPr>
              <a:t>1       </a:t>
            </a:r>
            <a:r>
              <a:rPr lang="en-US" dirty="0">
                <a:solidFill>
                  <a:schemeClr val="bg1"/>
                </a:solidFill>
              </a:rPr>
              <a:t>0.96      0.78      0.86     49880    accuracy                           0.78     57001   macro </a:t>
            </a:r>
            <a:r>
              <a:rPr lang="en-US" dirty="0" err="1">
                <a:solidFill>
                  <a:schemeClr val="bg1"/>
                </a:solidFill>
              </a:rPr>
              <a:t>avg</a:t>
            </a:r>
            <a:r>
              <a:rPr lang="en-US" dirty="0">
                <a:solidFill>
                  <a:schemeClr val="bg1"/>
                </a:solidFill>
              </a:rPr>
              <a:t>       0.65      0.78      0.66     </a:t>
            </a:r>
            <a:r>
              <a:rPr lang="en-US" dirty="0" smtClean="0">
                <a:solidFill>
                  <a:schemeClr val="bg1"/>
                </a:solidFill>
              </a:rPr>
              <a:t>57001</a:t>
            </a:r>
          </a:p>
          <a:p>
            <a:pPr marL="0" indent="0">
              <a:buNone/>
            </a:pPr>
            <a:r>
              <a:rPr lang="en-US" dirty="0" smtClean="0">
                <a:solidFill>
                  <a:schemeClr val="bg1"/>
                </a:solidFill>
              </a:rPr>
              <a:t>weighted </a:t>
            </a:r>
            <a:r>
              <a:rPr lang="en-US" dirty="0" err="1">
                <a:solidFill>
                  <a:schemeClr val="bg1"/>
                </a:solidFill>
              </a:rPr>
              <a:t>avg</a:t>
            </a:r>
            <a:r>
              <a:rPr lang="en-US" dirty="0">
                <a:solidFill>
                  <a:schemeClr val="bg1"/>
                </a:solidFill>
              </a:rPr>
              <a:t>       0.88      0.78      0.81     </a:t>
            </a:r>
            <a:r>
              <a:rPr lang="en-US" dirty="0" smtClean="0">
                <a:solidFill>
                  <a:schemeClr val="bg1"/>
                </a:solidFill>
              </a:rPr>
              <a:t>57001</a:t>
            </a:r>
          </a:p>
          <a:p>
            <a:r>
              <a:rPr lang="en-IN" dirty="0">
                <a:solidFill>
                  <a:schemeClr val="bg1"/>
                </a:solidFill>
              </a:rPr>
              <a:t>Confusion Matrix of Random Forest Classifier:[[ 5530  1591] [11009 38871]]</a:t>
            </a:r>
          </a:p>
        </p:txBody>
      </p:sp>
    </p:spTree>
    <p:extLst>
      <p:ext uri="{BB962C8B-B14F-4D97-AF65-F5344CB8AC3E}">
        <p14:creationId xmlns:p14="http://schemas.microsoft.com/office/powerpoint/2010/main" val="162028346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475</Words>
  <Application>Microsoft Office PowerPoint</Application>
  <PresentationFormat>Widescreen</PresentationFormat>
  <Paragraphs>75</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Trebuchet MS</vt:lpstr>
      <vt:lpstr>Tw Cen MT</vt:lpstr>
      <vt:lpstr>Circuit</vt:lpstr>
      <vt:lpstr>Bank fraud</vt:lpstr>
      <vt:lpstr>By the team:</vt:lpstr>
      <vt:lpstr>Methodology of the project</vt:lpstr>
      <vt:lpstr>Bank Fraud Detection Techniques</vt:lpstr>
      <vt:lpstr>Our project overcome by</vt:lpstr>
      <vt:lpstr>Snap Shots</vt:lpstr>
      <vt:lpstr>result</vt:lpstr>
      <vt:lpstr>Result</vt:lpstr>
      <vt:lpstr>Result</vt:lpstr>
      <vt:lpstr>Result</vt:lpstr>
      <vt:lpstr>Reference link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2023-08-05T15:22:05Z</dcterms:created>
  <dcterms:modified xsi:type="dcterms:W3CDTF">2023-08-05T16:49:25Z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